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476" r:id="rId4"/>
    <p:sldId id="474" r:id="rId5"/>
    <p:sldId id="466" r:id="rId6"/>
    <p:sldId id="477" r:id="rId7"/>
    <p:sldId id="479" r:id="rId8"/>
    <p:sldId id="480" r:id="rId9"/>
    <p:sldId id="481" r:id="rId10"/>
    <p:sldId id="482" r:id="rId11"/>
    <p:sldId id="483" r:id="rId12"/>
    <p:sldId id="486" r:id="rId13"/>
    <p:sldId id="484" r:id="rId14"/>
    <p:sldId id="487" r:id="rId15"/>
    <p:sldId id="495" r:id="rId16"/>
    <p:sldId id="488" r:id="rId17"/>
    <p:sldId id="489" r:id="rId18"/>
    <p:sldId id="490" r:id="rId19"/>
    <p:sldId id="491" r:id="rId20"/>
    <p:sldId id="497" r:id="rId21"/>
    <p:sldId id="492" r:id="rId22"/>
    <p:sldId id="468" r:id="rId23"/>
    <p:sldId id="494" r:id="rId24"/>
    <p:sldId id="470" r:id="rId25"/>
    <p:sldId id="471" r:id="rId26"/>
    <p:sldId id="472" r:id="rId27"/>
    <p:sldId id="475" r:id="rId28"/>
    <p:sldId id="352" r:id="rId29"/>
    <p:sldId id="478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670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4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30B065-9C25-42FF-9F6D-5BADF21CF7C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F567E1-7986-40E6-B788-79950F802E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softuni.bg/courses/csharp-oop-basics/" TargetMode="External"/><Relationship Id="rId7" Type="http://schemas.openxmlformats.org/officeDocument/2006/relationships/hyperlink" Target="http://facebook.com/groups/SoftUniCsharpFundamentalsJanuar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oftuni.bg/forum/categories/3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oop-basics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 OOP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5227896" y="3846321"/>
            <a:ext cx="167385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 Basics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C6C2E-BF9B-441C-8492-00108CCEBD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846" y="3997828"/>
            <a:ext cx="2253081" cy="2438400"/>
          </a:xfrm>
          <a:prstGeom prst="rect">
            <a:avLst/>
          </a:prstGeom>
        </p:spPr>
      </p:pic>
      <p:pic>
        <p:nvPicPr>
          <p:cNvPr id="1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18E460B3-369F-49CB-89F3-526B0D4E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F29A7-A391-47DF-904B-9260D7341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Valchev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Senior Programmer with 10 years of experience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Team Lead at </a:t>
            </a:r>
            <a:r>
              <a:rPr lang="en-US" dirty="0"/>
              <a:t>Up2 Technology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mountain hiking, traveling </a:t>
            </a:r>
            <a:br>
              <a:rPr lang="en-US" sz="3200" noProof="1"/>
            </a:br>
            <a:r>
              <a:rPr lang="en-US" sz="3200" noProof="1"/>
              <a:t>and meeting new people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62095-7411-4C6F-9C08-E93E881A2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353463"/>
            <a:ext cx="2819400" cy="375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OOP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Anyone involved in software development should be familiar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.NET Class Library (C#), Java API classes (Java), Android, </a:t>
            </a:r>
            <a:r>
              <a:rPr lang="en-US" noProof="1"/>
              <a:t>Laravel</a:t>
            </a:r>
            <a:r>
              <a:rPr lang="en-US" dirty="0"/>
              <a:t> (PHP), </a:t>
            </a:r>
            <a:r>
              <a:rPr lang="en-US" noProof="1"/>
              <a:t>Django</a:t>
            </a:r>
            <a:r>
              <a:rPr lang="en-US" dirty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/>
              <a:t>OOP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 requirement</a:t>
            </a:r>
            <a:r>
              <a:rPr lang="en-US" dirty="0"/>
              <a:t> for starting a job as developer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OOP?</a:t>
            </a:r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Exam preparation: ~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12-Feb-2018 – 18-Mar-2018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C# OOP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</a:p>
          <a:p>
            <a:pPr lvl="1"/>
            <a:r>
              <a:rPr lang="en-US" dirty="0" err="1"/>
              <a:t>BashSoft</a:t>
            </a:r>
            <a:r>
              <a:rPr lang="en-US" dirty="0"/>
              <a:t> – 5%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practical problem for 6 hours:</a:t>
            </a:r>
          </a:p>
          <a:p>
            <a:pPr lvl="1"/>
            <a:r>
              <a:rPr lang="en-US" dirty="0"/>
              <a:t>You need to create the project object domain</a:t>
            </a:r>
          </a:p>
          <a:p>
            <a:pPr lvl="2"/>
            <a:r>
              <a:rPr lang="en-US" dirty="0"/>
              <a:t>You should implement functionality</a:t>
            </a:r>
          </a:p>
          <a:p>
            <a:pPr lvl="1"/>
            <a:r>
              <a:rPr lang="en-US" dirty="0"/>
              <a:t>Your project should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2"/>
            <a:r>
              <a:rPr lang="en-US" dirty="0"/>
              <a:t>Should correctly follow the OOP principles</a:t>
            </a:r>
            <a:endParaRPr lang="en-US" u="sng" dirty="0"/>
          </a:p>
          <a:p>
            <a:r>
              <a:rPr lang="en-US" dirty="0"/>
              <a:t>Automated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/>
              <a:t>with real-time feedback</a:t>
            </a:r>
          </a:p>
          <a:p>
            <a:pPr lvl="1"/>
            <a:r>
              <a:rPr lang="en-US" dirty="0"/>
              <a:t>Upload a zip project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https://softuni.bg/courses/csharp-oop-basics/</a:t>
            </a:r>
            <a:endParaRPr lang="en-US" sz="27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softuni.bg/forum/categories/30/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410200"/>
            <a:ext cx="8763000" cy="105346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SoftUniCsharpFundamentalsJanuary2018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OOP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Core 2.1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OOP Basics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https://softuni.bg/courses/csharp-oop-basics</a:t>
            </a:r>
            <a:endParaRPr lang="en-US" dirty="0"/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7F8B780F-7534-4EA3-87FF-C7EA87CCB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F37FCE18-DA5F-4C06-9A3F-87E2F2C637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5" name="Picture 14">
            <a:hlinkClick r:id="rId8"/>
            <a:extLst>
              <a:ext uri="{FF2B5EF4-FFF2-40B4-BE49-F238E27FC236}">
                <a16:creationId xmlns:a16="http://schemas.microsoft.com/office/drawing/2014/main" id="{B8E3C749-CC8B-41C7-99AB-22E9873DDE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  <a:extLst>
              <a:ext uri="{FF2B5EF4-FFF2-40B4-BE49-F238E27FC236}">
                <a16:creationId xmlns:a16="http://schemas.microsoft.com/office/drawing/2014/main" id="{94557B51-24F6-4106-AA67-BE09EA2E3E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9" name="Picture 18">
            <a:hlinkClick r:id="rId12"/>
            <a:extLst>
              <a:ext uri="{FF2B5EF4-FFF2-40B4-BE49-F238E27FC236}">
                <a16:creationId xmlns:a16="http://schemas.microsoft.com/office/drawing/2014/main" id="{00C7D60B-85D4-4DA6-823F-804A18200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  <a:extLst>
              <a:ext uri="{FF2B5EF4-FFF2-40B4-BE49-F238E27FC236}">
                <a16:creationId xmlns:a16="http://schemas.microsoft.com/office/drawing/2014/main" id="{09EF9ED4-0DC0-40B2-94B4-45F6F25964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2B2AA69A-D6AA-42FF-99DC-F9CBA3E07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8"/>
            <a:extLst>
              <a:ext uri="{FF2B5EF4-FFF2-40B4-BE49-F238E27FC236}">
                <a16:creationId xmlns:a16="http://schemas.microsoft.com/office/drawing/2014/main" id="{6FD0DBE7-E90A-4822-A16E-D834672589D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981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4243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</a:t>
            </a:r>
            <a:r>
              <a:rPr lang="en-US" sz="11500" b="1" dirty="0"/>
              <a:t>-Fund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3238" y="4648200"/>
            <a:ext cx="11062348" cy="820600"/>
          </a:xfrm>
        </p:spPr>
        <p:txBody>
          <a:bodyPr/>
          <a:lstStyle/>
          <a:p>
            <a:r>
              <a:rPr lang="en-US" dirty="0"/>
              <a:t>C#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9038" y="5602568"/>
            <a:ext cx="9690748" cy="719034"/>
          </a:xfrm>
        </p:spPr>
        <p:txBody>
          <a:bodyPr/>
          <a:lstStyle/>
          <a:p>
            <a:r>
              <a:rPr lang="en-US" dirty="0"/>
              <a:t>Intensive 4 Months C#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16908-0242-41BB-99B5-6D450D97A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74231"/>
            <a:ext cx="3657600" cy="39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C#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homework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Advanced</a:t>
            </a:r>
          </a:p>
          <a:p>
            <a:pPr lvl="1"/>
            <a:r>
              <a:rPr lang="en-US" dirty="0"/>
              <a:t>Stacks &amp; Queues, Matrices, Streams, Functional Programming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Basics</a:t>
            </a:r>
          </a:p>
          <a:p>
            <a:pPr lvl="1"/>
            <a:r>
              <a:rPr lang="en-US" dirty="0"/>
              <a:t>Defining Classes, Encapsulation, Interfaces, Polymorphism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Advanced</a:t>
            </a:r>
          </a:p>
          <a:p>
            <a:pPr lvl="1"/>
            <a:r>
              <a:rPr lang="en-US" dirty="0"/>
              <a:t>SOLID Principles, Generics, Iterators, Reflection,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18-Mar-2018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474466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C# Advanced:</a:t>
            </a:r>
            <a:br>
              <a:rPr lang="en-US" sz="1600" b="1" dirty="0">
                <a:solidFill>
                  <a:prstClr val="black"/>
                </a:solidFill>
              </a:rPr>
            </a:br>
            <a:r>
              <a:rPr lang="en-US" sz="1600" b="1" dirty="0">
                <a:solidFill>
                  <a:prstClr val="black"/>
                </a:solidFill>
              </a:rPr>
              <a:t>24 Apr 09:00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b="1" dirty="0">
              <a:solidFill>
                <a:prstClr val="black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OOP Basics:</a:t>
            </a:r>
            <a:br>
              <a:rPr lang="en-US" sz="1600" b="1" dirty="0">
                <a:solidFill>
                  <a:prstClr val="black"/>
                </a:solidFill>
              </a:rPr>
            </a:br>
            <a:r>
              <a:rPr lang="en-US" sz="1600" b="1" dirty="0">
                <a:solidFill>
                  <a:prstClr val="black"/>
                </a:solidFill>
              </a:rPr>
              <a:t>26-Apr 09:00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b="1" dirty="0">
              <a:solidFill>
                <a:prstClr val="black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solidFill>
                  <a:prstClr val="black"/>
                </a:solidFill>
              </a:rPr>
              <a:t>OOP Advanced: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28-Apr 09:00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4683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9AB6A-7002-40D7-9E29-57CE4492B469}"/>
              </a:ext>
            </a:extLst>
          </p:cNvPr>
          <p:cNvSpPr txBox="1"/>
          <p:nvPr/>
        </p:nvSpPr>
        <p:spPr>
          <a:xfrm>
            <a:off x="6802628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Picture 2" descr="http://www.clker.com/cliparts/e/2/a/d/1206574733930851359Ryan_Taylor_Green_Tick.svg.hi.png">
            <a:extLst>
              <a:ext uri="{FF2B5EF4-FFF2-40B4-BE49-F238E27FC236}">
                <a16:creationId xmlns:a16="http://schemas.microsoft.com/office/drawing/2014/main" id="{3053221D-3094-4611-8B95-3475D1CF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23" y="296002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8169A8-62CE-44F3-B9BE-3014004D2053}"/>
              </a:ext>
            </a:extLst>
          </p:cNvPr>
          <p:cNvSpPr txBox="1"/>
          <p:nvPr/>
        </p:nvSpPr>
        <p:spPr>
          <a:xfrm>
            <a:off x="10263343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24-Apr-2018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7A0C06-9AEA-479E-9FF3-4B4C68A89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16" y="838200"/>
            <a:ext cx="5112296" cy="362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OOP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7952A-74AC-49E5-ABB8-B585F37DA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53">
            <a:off x="9239134" y="1826934"/>
            <a:ext cx="2025984" cy="21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Defining Classes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Working with Abstraction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Encapsulation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Inheritance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Interfaces and Abstraction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Polymorphism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3 Workshops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3 Exam Preparations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1000</Words>
  <Application>Microsoft Office PowerPoint</Application>
  <PresentationFormat>Custom</PresentationFormat>
  <Paragraphs>211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C# OOP Basics</vt:lpstr>
      <vt:lpstr>Table of Contents</vt:lpstr>
      <vt:lpstr>SoftUni Diamond Partners</vt:lpstr>
      <vt:lpstr>Questions</vt:lpstr>
      <vt:lpstr>C# Fundamentals Module @ SoftUni</vt:lpstr>
      <vt:lpstr>C# Fundamentals Module Goals</vt:lpstr>
      <vt:lpstr>C# Fundamentals Module – Timeline</vt:lpstr>
      <vt:lpstr>C# OOP Basics</vt:lpstr>
      <vt:lpstr>Course Topics</vt:lpstr>
      <vt:lpstr>The Trainers Team</vt:lpstr>
      <vt:lpstr>Trainers Team</vt:lpstr>
      <vt:lpstr>Trainers Team (2)</vt:lpstr>
      <vt:lpstr>C# OOP Basics</vt:lpstr>
      <vt:lpstr>Why OOP?</vt:lpstr>
      <vt:lpstr>Training Duration and Schedule</vt:lpstr>
      <vt:lpstr>Your RFID Chip</vt:lpstr>
      <vt:lpstr>C# OOP Basics</vt:lpstr>
      <vt:lpstr>Scoring System for the Course</vt:lpstr>
      <vt:lpstr>The OOP Exam</vt:lpstr>
      <vt:lpstr>Homework Assignments &amp; Exercises</vt:lpstr>
      <vt:lpstr>Resources</vt:lpstr>
      <vt:lpstr>Course Web Site, Forum and FB Group</vt:lpstr>
      <vt:lpstr>The C# OOP Basics Slides and Videos</vt:lpstr>
      <vt:lpstr>The Free C# Fundamentals Textbook</vt:lpstr>
      <vt:lpstr>Required Software</vt:lpstr>
      <vt:lpstr>C# OOP Basics – Course Intro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PrograC# Advanced: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2018-02-12T09:12:11Z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